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95" r:id="rId3"/>
    <p:sldId id="256" r:id="rId4"/>
    <p:sldId id="285" r:id="rId5"/>
    <p:sldId id="293" r:id="rId6"/>
    <p:sldId id="292" r:id="rId7"/>
    <p:sldId id="294" r:id="rId8"/>
    <p:sldId id="287" r:id="rId9"/>
    <p:sldId id="296" r:id="rId10"/>
    <p:sldId id="297" r:id="rId11"/>
    <p:sldId id="299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3" r:id="rId23"/>
    <p:sldId id="309" r:id="rId24"/>
    <p:sldId id="310" r:id="rId25"/>
    <p:sldId id="311" r:id="rId26"/>
    <p:sldId id="31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6E6"/>
    <a:srgbClr val="A6A6A6"/>
    <a:srgbClr val="002060"/>
    <a:srgbClr val="BFBF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-72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Desktop\20-21\&#49548;&#48169;&#50500;&#51060;&#46356;&#50612;&#44277;&#47784;&#51204;\&#54364;&#47564;&#46308;&#44592;.xlsx" TargetMode="Externa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3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altLang="ko-KR" sz="1600"/>
              <a:t>CHART</a:t>
            </a:r>
            <a:r>
              <a:rPr lang="en-US" altLang="ko-KR" sz="1600" baseline="0"/>
              <a:t> NAME</a:t>
            </a:r>
            <a:endParaRPr lang="ko-KR" sz="1600"/>
          </a:p>
        </c:rich>
      </c:tx>
      <c:layout>
        <c:manualLayout>
          <c:xMode val="edge"/>
          <c:yMode val="edge"/>
          <c:x val="0.38377777777777827"/>
          <c:y val="8.333333333333344E-2"/>
        </c:manualLayout>
      </c:layout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13"/>
          <c:order val="0"/>
          <c:spPr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tint val="40000"/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dLbls>
            <c:delete val="1"/>
          </c:dLbls>
          <c:cat>
            <c:strRef>
              <c:f>지하철수송!$A$16:$A$22</c:f>
              <c:strCach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strCache>
            </c:strRef>
          </c:cat>
          <c:val>
            <c:numRef>
              <c:f>지하철수송!$C$16:$C$22</c:f>
              <c:numCache>
                <c:formatCode>_(* #,##0_);_(* \(#,##0\);_(* "-"_);_(@_)</c:formatCode>
                <c:ptCount val="7"/>
                <c:pt idx="0">
                  <c:v>2446519</c:v>
                </c:pt>
                <c:pt idx="1">
                  <c:v>2518165</c:v>
                </c:pt>
                <c:pt idx="2">
                  <c:v>2559655</c:v>
                </c:pt>
                <c:pt idx="3">
                  <c:v>2619529</c:v>
                </c:pt>
                <c:pt idx="4">
                  <c:v>2660907</c:v>
                </c:pt>
                <c:pt idx="5">
                  <c:v>2640527</c:v>
                </c:pt>
                <c:pt idx="6">
                  <c:v>2856452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B65-4463-80F1-B916901D6A0E}"/>
            </c:ext>
          </c:extLst>
        </c:ser>
        <c:dLbls>
          <c:showVal val="1"/>
        </c:dLbls>
        <c:gapWidth val="41"/>
        <c:axId val="133623168"/>
        <c:axId val="134030464"/>
      </c:barChart>
      <c:catAx>
        <c:axId val="1336231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4030464"/>
        <c:crosses val="autoZero"/>
        <c:auto val="1"/>
        <c:lblAlgn val="ctr"/>
        <c:lblOffset val="100"/>
      </c:catAx>
      <c:valAx>
        <c:axId val="134030464"/>
        <c:scaling>
          <c:orientation val="minMax"/>
        </c:scaling>
        <c:delete val="1"/>
        <c:axPos val="l"/>
        <c:numFmt formatCode="_(* #,##0_);_(* \(#,##0\);_(* &quot;-&quot;_);_(@_)" sourceLinked="0"/>
        <c:majorTickMark val="none"/>
        <c:tickLblPos val="none"/>
        <c:crossAx val="13362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427584" y="1474237"/>
          <a:ext cx="3576947" cy="227830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B85B-9D03-4922-8A62-2F2C66F81A5B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D358C-DE18-483F-B63B-122339387B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275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D358C-DE18-483F-B63B-122339387BD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643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D358C-DE18-483F-B63B-122339387BD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643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7BCBAA-BAFE-4D4F-824C-CFCB73A25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EC55C5E-F01D-46FF-978A-76D89855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D762AB-1F39-43DC-90FC-71A629E6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F61E4B-08A6-481D-A2CB-6E2DC257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B75151-55E0-4B89-B6C7-4B81739B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382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B743B3-62B1-4EE0-A9E8-1BD7D8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9E0237F-4D8C-4431-8C4E-9AFA6533E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BB96B-F5D1-40C6-B3D7-4243DACC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FD6038D-96E0-4DA5-A9B2-B28D5C4E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8CAC3C-3F62-4470-A9E9-9EEEAE77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576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0FE3127-7814-498C-9047-6B12EFE8C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56FAA7B-2FEB-4B2F-A63F-A7DA6AF38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3AE43E0-D15F-4E9D-8B95-3269919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BCCEC5-3B63-4755-9BA9-581B9ABC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502845-FEF8-464E-8761-DAFA2A0A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1298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AB070B-610F-432F-85BE-2D43C86E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63C1DA9-CD84-493B-B19F-B2552F5AF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01E8367-A857-48D6-9C26-70DC7E2A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FEFE5D-1C2A-4FE3-A325-204543F2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74F630-6465-4316-8197-6E534ED3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91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6481B8-0A9B-48DB-8F05-B2E60147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F1C8BF-C001-46E1-8C24-09977994F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8C1BB6C-744C-4647-BCE2-5934C0D9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342B4C-CE50-4CC0-8BCF-9D854B98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754B1A-D0D9-45AA-8A97-62B46A57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095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02E807-49E3-4C64-BFD8-11A3BA95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BE0907-0979-475B-A7E7-F517A103E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D538598-6D94-460B-8877-E0B357025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3A870A3-03F9-4648-84DB-40279731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220908F-1675-4EC8-A2E2-98862583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6AAE6F-7525-4E9F-97A4-20AA8891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5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403EDB-6DCF-41A7-94C5-8C614142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6B466CB-252F-4B2C-BB25-DB0CB76E5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7770D79-7175-4FDF-ABDB-AB402C8FB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EB3A3C7-7E5E-48A3-BB02-A59A5D945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14BB10-4896-42DF-8D15-D224453E1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08764E2-CDAB-4E77-A19F-4A392045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03B3C8-7FA6-415D-B031-7890ADED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F60FAC52-5992-4E41-B2E7-D8C4C846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957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FE70CD-AED6-49C3-A791-54B23382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AC3DCC3-B77D-420F-8A1C-350A415D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DC205F3-BC88-45C6-BF23-5627F430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9AF5410-D826-440C-9D06-9036EE50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692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C689FF2-E617-4586-8A68-8CEC5492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091E172-A809-444A-B607-AE3E2756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5532F75-D386-4E03-9835-FF9B4BA5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427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39BA01-19EE-41CC-8FF7-80D9F752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301F2B8-5E04-430E-8D6F-890F4788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33CA663-1F02-437C-8AA3-A7D866847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6D732D5-D904-42FA-8DBE-D949DE0E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0CC80AB-55F3-4FF7-9ED9-507E6E20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198A979-E61D-43D9-ACB3-2F345BDE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784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4FC900-D10E-41F2-9C70-D50C47A6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F309828-D72A-4454-989F-8F6E6EE4D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B16575C-3037-4AD7-9524-958849441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AE48368-5BDF-45E9-9E16-E911DF55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124B1A-DD25-4C41-A629-7076F38F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2E97CE2-EE38-4991-8BC3-2FDF62B5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138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EA73523-12DD-4DE1-AEA1-02EAF24D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0F0A8D7-84B6-40E5-80B2-038B996D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41C1C0-0215-407E-9F48-E4437B2B4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B2F3-55F3-4850-8ABA-72F3366397AE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693BF2-FB00-4957-85A8-009E9D0D7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D7CBEC6-46CF-4198-9BAE-9CBFBCBF6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BE1DC-A8C5-43B0-8C6D-0C6F28E72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4114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2666D52-8A00-49DD-9CAD-43E4272B5145}"/>
              </a:ext>
            </a:extLst>
          </p:cNvPr>
          <p:cNvGrpSpPr/>
          <p:nvPr/>
        </p:nvGrpSpPr>
        <p:grpSpPr>
          <a:xfrm>
            <a:off x="1361373" y="1765141"/>
            <a:ext cx="9469259" cy="2781843"/>
            <a:chOff x="1361373" y="1765141"/>
            <a:chExt cx="9469259" cy="278184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1DE04F83-5396-4EC4-A902-47ED5C64EADF}"/>
                </a:ext>
              </a:extLst>
            </p:cNvPr>
            <p:cNvSpPr/>
            <p:nvPr/>
          </p:nvSpPr>
          <p:spPr>
            <a:xfrm>
              <a:off x="2482183" y="1765141"/>
              <a:ext cx="2522137" cy="2355260"/>
            </a:xfrm>
            <a:prstGeom prst="ellipse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840D19B-0B21-447E-9C35-5D2C00C0AACF}"/>
                </a:ext>
              </a:extLst>
            </p:cNvPr>
            <p:cNvSpPr txBox="1"/>
            <p:nvPr/>
          </p:nvSpPr>
          <p:spPr>
            <a:xfrm>
              <a:off x="1361373" y="2207882"/>
              <a:ext cx="9469259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smtClean="0">
                  <a:solidFill>
                    <a:srgbClr val="002060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ICT </a:t>
              </a:r>
              <a:r>
                <a:rPr lang="ko-KR" altLang="en-US" sz="6600" b="1" dirty="0" smtClean="0">
                  <a:solidFill>
                    <a:srgbClr val="002060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융합 </a:t>
              </a:r>
              <a:r>
                <a:rPr lang="en-US" altLang="ko-KR" sz="6600" b="1" dirty="0" smtClean="0">
                  <a:solidFill>
                    <a:srgbClr val="002060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HACKATHON</a:t>
              </a:r>
              <a:r>
                <a:rPr lang="en-US" altLang="ko-KR" sz="4000" b="1" dirty="0">
                  <a:solidFill>
                    <a:schemeClr val="accent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/>
              </a:r>
              <a:br>
                <a:rPr lang="en-US" altLang="ko-KR" sz="4000" b="1" dirty="0">
                  <a:solidFill>
                    <a:schemeClr val="accent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</a:br>
              <a:r>
                <a:rPr lang="ko-KR" altLang="en-US" sz="800" b="1" dirty="0">
                  <a:solidFill>
                    <a:schemeClr val="accent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r>
                <a:rPr lang="en-US" altLang="ko-KR" b="1" dirty="0">
                  <a:solidFill>
                    <a:schemeClr val="accent1"/>
                  </a:solidFill>
                  <a:latin typeface="a뉴굴림2" panose="02020600000000000000" pitchFamily="18" charset="-127"/>
                  <a:ea typeface="a뉴굴림2" panose="02020600000000000000" pitchFamily="18" charset="-127"/>
                </a:rPr>
                <a:t/>
              </a:r>
              <a:br>
                <a:rPr lang="en-US" altLang="ko-KR" b="1" dirty="0">
                  <a:solidFill>
                    <a:schemeClr val="accent1"/>
                  </a:solidFill>
                  <a:latin typeface="a뉴굴림2" panose="02020600000000000000" pitchFamily="18" charset="-127"/>
                  <a:ea typeface="a뉴굴림2" panose="02020600000000000000" pitchFamily="18" charset="-127"/>
                </a:rPr>
              </a:br>
              <a:r>
                <a:rPr lang="en-US" altLang="ko-KR" b="1" dirty="0" smtClean="0">
                  <a:solidFill>
                    <a:schemeClr val="accent1"/>
                  </a:solidFill>
                  <a:latin typeface="a뉴굴림2" panose="02020600000000000000" pitchFamily="18" charset="-127"/>
                  <a:ea typeface="a뉴굴림2" panose="02020600000000000000" pitchFamily="18" charset="-127"/>
                </a:rPr>
                <a:t>with </a:t>
              </a:r>
              <a:r>
                <a:rPr lang="en-US" altLang="ko-KR" sz="3600" dirty="0" smtClean="0">
                  <a:latin typeface="a뉴굴림2" panose="02020600000000000000" pitchFamily="18" charset="-127"/>
                  <a:ea typeface="a뉴굴림2" panose="02020600000000000000" pitchFamily="18" charset="-127"/>
                </a:rPr>
                <a:t>AI </a:t>
              </a:r>
              <a:r>
                <a:rPr lang="ko-KR" altLang="en-US" sz="3600" dirty="0" smtClean="0">
                  <a:latin typeface="a뉴굴림2" panose="02020600000000000000" pitchFamily="18" charset="-127"/>
                  <a:ea typeface="a뉴굴림2" panose="02020600000000000000" pitchFamily="18" charset="-127"/>
                </a:rPr>
                <a:t>기반 인삼 판별 웹 서비스</a:t>
              </a:r>
            </a:p>
            <a:p>
              <a:pPr algn="ctr"/>
              <a:endParaRPr lang="ko-KR" altLang="en-US" sz="36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C319F9D-7FCB-43BF-A70B-CDEC30BA9BDA}"/>
              </a:ext>
            </a:extLst>
          </p:cNvPr>
          <p:cNvSpPr txBox="1"/>
          <p:nvPr/>
        </p:nvSpPr>
        <p:spPr>
          <a:xfrm>
            <a:off x="553086" y="6519446"/>
            <a:ext cx="783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2D2B55E-91FE-4564-B746-C093415A7A9F}"/>
              </a:ext>
            </a:extLst>
          </p:cNvPr>
          <p:cNvSpPr txBox="1"/>
          <p:nvPr/>
        </p:nvSpPr>
        <p:spPr>
          <a:xfrm>
            <a:off x="2536966" y="6519446"/>
            <a:ext cx="1595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김민범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7B0745B-5BF4-4A76-9343-9C2DA1CF2119}"/>
              </a:ext>
            </a:extLst>
          </p:cNvPr>
          <p:cNvSpPr txBox="1"/>
          <p:nvPr/>
        </p:nvSpPr>
        <p:spPr>
          <a:xfrm>
            <a:off x="5333222" y="6519446"/>
            <a:ext cx="134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김재민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479287-7C23-4000-A405-1D6D39DE3E49}"/>
              </a:ext>
            </a:extLst>
          </p:cNvPr>
          <p:cNvSpPr txBox="1"/>
          <p:nvPr/>
        </p:nvSpPr>
        <p:spPr>
          <a:xfrm>
            <a:off x="10291004" y="6519446"/>
            <a:ext cx="152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하성진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9537BEA-C9D0-4E7D-B481-84DF8F4C9090}"/>
              </a:ext>
            </a:extLst>
          </p:cNvPr>
          <p:cNvSpPr txBox="1"/>
          <p:nvPr/>
        </p:nvSpPr>
        <p:spPr>
          <a:xfrm>
            <a:off x="7877303" y="6519446"/>
            <a:ext cx="1213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최호진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04639D21-CA23-48B3-A278-8DABDF64C820}"/>
              </a:ext>
            </a:extLst>
          </p:cNvPr>
          <p:cNvGrpSpPr/>
          <p:nvPr/>
        </p:nvGrpSpPr>
        <p:grpSpPr>
          <a:xfrm>
            <a:off x="3071465" y="4230453"/>
            <a:ext cx="6093132" cy="410547"/>
            <a:chOff x="3402561" y="3993501"/>
            <a:chExt cx="6093132" cy="41054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4003F718-1120-4848-97A7-0515CC7D0574}"/>
                </a:ext>
              </a:extLst>
            </p:cNvPr>
            <p:cNvGrpSpPr/>
            <p:nvPr/>
          </p:nvGrpSpPr>
          <p:grpSpPr>
            <a:xfrm>
              <a:off x="3402561" y="3993501"/>
              <a:ext cx="6093132" cy="410547"/>
              <a:chOff x="3402561" y="3993501"/>
              <a:chExt cx="6093132" cy="41054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xmlns="" id="{4A2010ED-C29A-486F-9967-3F1919E97D63}"/>
                  </a:ext>
                </a:extLst>
              </p:cNvPr>
              <p:cNvGrpSpPr/>
              <p:nvPr/>
            </p:nvGrpSpPr>
            <p:grpSpPr>
              <a:xfrm>
                <a:off x="3402561" y="3993501"/>
                <a:ext cx="6093132" cy="410547"/>
                <a:chOff x="3545632" y="3993501"/>
                <a:chExt cx="6093132" cy="410547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xmlns="" id="{7B87CB3E-5261-451E-A58C-C1742C60A2D9}"/>
                    </a:ext>
                  </a:extLst>
                </p:cNvPr>
                <p:cNvSpPr/>
                <p:nvPr/>
              </p:nvSpPr>
              <p:spPr>
                <a:xfrm>
                  <a:off x="5500518" y="3993501"/>
                  <a:ext cx="4138246" cy="41054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/>
                    <a:t>ㅇ</a:t>
                  </a:r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xmlns="" id="{203D494E-84E2-4895-9EDF-E714B55E1FD6}"/>
                    </a:ext>
                  </a:extLst>
                </p:cNvPr>
                <p:cNvSpPr/>
                <p:nvPr/>
              </p:nvSpPr>
              <p:spPr>
                <a:xfrm>
                  <a:off x="3545632" y="3993501"/>
                  <a:ext cx="2035032" cy="410547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47D69B4D-6CCC-4858-AA33-C4BA185FEF54}"/>
                  </a:ext>
                </a:extLst>
              </p:cNvPr>
              <p:cNvSpPr txBox="1"/>
              <p:nvPr/>
            </p:nvSpPr>
            <p:spPr>
              <a:xfrm>
                <a:off x="3564294" y="4014108"/>
                <a:ext cx="2220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  <a:latin typeface="a뉴굴림2" panose="02020600000000000000" pitchFamily="18" charset="-127"/>
                    <a:ea typeface="a뉴굴림2" panose="02020600000000000000" pitchFamily="18" charset="-127"/>
                  </a:rPr>
                  <a:t>TEAM NAME</a:t>
                </a:r>
                <a:endParaRPr lang="en-US" altLang="ko-KR" dirty="0">
                  <a:solidFill>
                    <a:schemeClr val="bg1"/>
                  </a:solidFill>
                  <a:latin typeface="a뉴굴림2" panose="02020600000000000000" pitchFamily="18" charset="-127"/>
                  <a:ea typeface="a뉴굴림2" panose="02020600000000000000" pitchFamily="18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4D85E63-6F20-4CEC-AB9F-7C32F9FEC36B}"/>
                </a:ext>
              </a:extLst>
            </p:cNvPr>
            <p:cNvSpPr txBox="1"/>
            <p:nvPr/>
          </p:nvSpPr>
          <p:spPr>
            <a:xfrm>
              <a:off x="5796269" y="4040786"/>
              <a:ext cx="36559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 smtClean="0">
                  <a:latin typeface="a뉴굴림2" panose="02020600000000000000" pitchFamily="18" charset="-127"/>
                  <a:ea typeface="a뉴굴림2" panose="02020600000000000000" pitchFamily="18" charset="-127"/>
                </a:rPr>
                <a:t>백초마을</a:t>
              </a:r>
              <a:endParaRPr lang="ko-KR" altLang="en-US" sz="1600" b="1" dirty="0">
                <a:latin typeface="a뉴굴림2" panose="02020600000000000000" pitchFamily="18" charset="-127"/>
                <a:ea typeface="a뉴굴림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2099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2029213" y="342470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4525B00-BFAF-479D-AB12-51E3BE31CF81}"/>
              </a:ext>
            </a:extLst>
          </p:cNvPr>
          <p:cNvSpPr/>
          <p:nvPr/>
        </p:nvSpPr>
        <p:spPr>
          <a:xfrm>
            <a:off x="0" y="0"/>
            <a:ext cx="1457095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2192346" y="515055"/>
            <a:ext cx="2081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판매자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617" y="693382"/>
            <a:ext cx="30861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4330" y="4439720"/>
            <a:ext cx="44005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7255" y="4928217"/>
            <a:ext cx="846845" cy="53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2725" y="2516738"/>
            <a:ext cx="4600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직선 화살표 연결선 30"/>
          <p:cNvCxnSpPr/>
          <p:nvPr/>
        </p:nvCxnSpPr>
        <p:spPr>
          <a:xfrm flipH="1" flipV="1">
            <a:off x="6662057" y="2136710"/>
            <a:ext cx="2640564" cy="419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32778" idx="1"/>
          </p:cNvCxnSpPr>
          <p:nvPr/>
        </p:nvCxnSpPr>
        <p:spPr>
          <a:xfrm flipV="1">
            <a:off x="6400800" y="3326363"/>
            <a:ext cx="781925" cy="1609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399175" y="4275597"/>
            <a:ext cx="4236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소비자가 직접 판단하기 어려울 뿐더러 현장에 가서 실물을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보고 구매하는 경우가 적기 때문에 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“</a:t>
            </a:r>
            <a:r>
              <a:rPr lang="ko-KR" altLang="en-US" dirty="0" err="1" smtClean="0">
                <a:latin typeface="MD이솝체" pitchFamily="18" charset="-127"/>
                <a:ea typeface="MD이솝체" pitchFamily="18" charset="-127"/>
              </a:rPr>
              <a:t>백초마을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” </a:t>
            </a:r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서비스를 이용한다면 국내 인삼에 대한 신뢰도를 회복 시킬 수 있다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고객에 신뢰도 증가는 곧 판매증가와 직결되기 때문에 핵심 기능이란 것을 강조한다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. 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MD이솝체" pitchFamily="18" charset="-127"/>
              <a:ea typeface="MD이솝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2029213" y="342470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4525B00-BFAF-479D-AB12-51E3BE31CF81}"/>
              </a:ext>
            </a:extLst>
          </p:cNvPr>
          <p:cNvSpPr/>
          <p:nvPr/>
        </p:nvSpPr>
        <p:spPr>
          <a:xfrm>
            <a:off x="0" y="0"/>
            <a:ext cx="1457095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2192346" y="515055"/>
            <a:ext cx="196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소비자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5354" y="825856"/>
            <a:ext cx="62198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8962" y="5305912"/>
            <a:ext cx="61245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856792" y="1502229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1586204"/>
            <a:ext cx="34803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국내 인삼시장에 대한 문제점이 늘어나고 현장 방문자가 줄어들었다고 해도 인삼 수확시기가 되면 현장에 가서 직접 구매하는 소비자들이 존재하는 걸 알 수 있다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현재 소비자들의 국내 인삼에 대한 신뢰도가 많이 떨어진다는 사실은 앞서 언급했었다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만약 현장에서 판매자가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AI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기반 서비스를 통해 품질을 증명하고 소비자는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AI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서비스를 통한 결과를 직접 볼 수 있다면 떨어진 신뢰도를 회복하는 근거를 제공할 수 있다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MD이솝체" pitchFamily="18" charset="-127"/>
                <a:ea typeface="MD이솝체" pitchFamily="18" charset="-127"/>
              </a:rPr>
              <a:t>. </a:t>
            </a:r>
            <a:r>
              <a:rPr lang="ko-KR" altLang="en-US" dirty="0" smtClean="0">
                <a:latin typeface="MD이솝체" pitchFamily="18" charset="-127"/>
                <a:ea typeface="MD이솝체" pitchFamily="18" charset="-127"/>
              </a:rPr>
              <a:t>이 과정을 통해서 현장에서는 판매자와 소비자를 확보할 수 있다</a:t>
            </a:r>
            <a:r>
              <a:rPr lang="en-US" altLang="ko-KR" dirty="0" smtClean="0">
                <a:latin typeface="MD이솝체" pitchFamily="18" charset="-127"/>
                <a:ea typeface="MD이솝체" pitchFamily="18" charset="-127"/>
              </a:rPr>
              <a:t>.</a:t>
            </a:r>
            <a:endParaRPr lang="ko-KR" altLang="en-US" dirty="0">
              <a:latin typeface="MD이솝체" pitchFamily="18" charset="-127"/>
              <a:ea typeface="MD이솝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1184988" y="785356"/>
            <a:ext cx="1840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grpSp>
        <p:nvGrpSpPr>
          <p:cNvPr id="2" name="그룹 43">
            <a:extLst>
              <a:ext uri="{FF2B5EF4-FFF2-40B4-BE49-F238E27FC236}">
                <a16:creationId xmlns:a16="http://schemas.microsoft.com/office/drawing/2014/main" xmlns="" id="{E910BDFD-C394-44B8-B304-1FE1EC5B18C8}"/>
              </a:ext>
            </a:extLst>
          </p:cNvPr>
          <p:cNvGrpSpPr/>
          <p:nvPr/>
        </p:nvGrpSpPr>
        <p:grpSpPr>
          <a:xfrm>
            <a:off x="2841707" y="1677927"/>
            <a:ext cx="5606392" cy="369332"/>
            <a:chOff x="2094554" y="5861150"/>
            <a:chExt cx="560639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9B5C03E-0CF9-414D-B47C-3AFC93EE2E0D}"/>
                </a:ext>
              </a:extLst>
            </p:cNvPr>
            <p:cNvSpPr txBox="1"/>
            <p:nvPr/>
          </p:nvSpPr>
          <p:spPr>
            <a:xfrm>
              <a:off x="2094554" y="5861150"/>
              <a:ext cx="560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   </a:t>
              </a:r>
              <a:r>
                <a:rPr lang="ko-KR" altLang="en-US" b="1" dirty="0"/>
                <a:t>인삼 </a:t>
              </a:r>
              <a:r>
                <a:rPr lang="ko-KR" altLang="en-US" b="1" dirty="0" err="1"/>
                <a:t>년근</a:t>
              </a:r>
              <a:r>
                <a:rPr lang="ko-KR" altLang="en-US" b="1" dirty="0"/>
                <a:t> 판독 및 등급 </a:t>
              </a:r>
              <a:r>
                <a:rPr lang="ko-KR" altLang="en-US" b="1" dirty="0" smtClean="0"/>
                <a:t>식별 모델</a:t>
              </a:r>
              <a:endParaRPr lang="ko-KR" altLang="en-US" b="1" dirty="0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xmlns="" id="{FC2EB779-E817-4707-BEDE-8488464FC7B2}"/>
                </a:ext>
              </a:extLst>
            </p:cNvPr>
            <p:cNvSpPr/>
            <p:nvPr/>
          </p:nvSpPr>
          <p:spPr>
            <a:xfrm rot="5400000">
              <a:off x="2076476" y="6005896"/>
              <a:ext cx="147796" cy="11163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1">
            <a:extLst>
              <a:ext uri="{FF2B5EF4-FFF2-40B4-BE49-F238E27FC236}">
                <a16:creationId xmlns:a16="http://schemas.microsoft.com/office/drawing/2014/main" xmlns="" id="{E910BDFD-C394-44B8-B304-1FE1EC5B18C8}"/>
              </a:ext>
            </a:extLst>
          </p:cNvPr>
          <p:cNvGrpSpPr/>
          <p:nvPr/>
        </p:nvGrpSpPr>
        <p:grpSpPr>
          <a:xfrm>
            <a:off x="2841707" y="2334655"/>
            <a:ext cx="5606392" cy="369332"/>
            <a:chOff x="2094554" y="5861150"/>
            <a:chExt cx="560639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9B5C03E-0CF9-414D-B47C-3AFC93EE2E0D}"/>
                </a:ext>
              </a:extLst>
            </p:cNvPr>
            <p:cNvSpPr txBox="1"/>
            <p:nvPr/>
          </p:nvSpPr>
          <p:spPr>
            <a:xfrm>
              <a:off x="2094554" y="5861150"/>
              <a:ext cx="560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   </a:t>
              </a:r>
              <a:r>
                <a:rPr lang="ko-KR" altLang="en-US" b="1" dirty="0" smtClean="0"/>
                <a:t>인삼 부위 판별 모델</a:t>
              </a:r>
              <a:endParaRPr lang="ko-KR" altLang="en-US" b="1" dirty="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xmlns="" id="{FC2EB779-E817-4707-BEDE-8488464FC7B2}"/>
                </a:ext>
              </a:extLst>
            </p:cNvPr>
            <p:cNvSpPr/>
            <p:nvPr/>
          </p:nvSpPr>
          <p:spPr>
            <a:xfrm rot="5400000">
              <a:off x="2076476" y="6005896"/>
              <a:ext cx="147796" cy="11163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4" name="그룹 34">
            <a:extLst>
              <a:ext uri="{FF2B5EF4-FFF2-40B4-BE49-F238E27FC236}">
                <a16:creationId xmlns:a16="http://schemas.microsoft.com/office/drawing/2014/main" xmlns="" id="{E910BDFD-C394-44B8-B304-1FE1EC5B18C8}"/>
              </a:ext>
            </a:extLst>
          </p:cNvPr>
          <p:cNvGrpSpPr/>
          <p:nvPr/>
        </p:nvGrpSpPr>
        <p:grpSpPr>
          <a:xfrm>
            <a:off x="2841707" y="2991383"/>
            <a:ext cx="5606392" cy="369332"/>
            <a:chOff x="2094554" y="5861150"/>
            <a:chExt cx="560639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9B5C03E-0CF9-414D-B47C-3AFC93EE2E0D}"/>
                </a:ext>
              </a:extLst>
            </p:cNvPr>
            <p:cNvSpPr txBox="1"/>
            <p:nvPr/>
          </p:nvSpPr>
          <p:spPr>
            <a:xfrm>
              <a:off x="2094554" y="5861150"/>
              <a:ext cx="5606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1" panose="02020600000000000000" pitchFamily="18" charset="-127"/>
                  <a:ea typeface="a옛날사진관1" panose="02020600000000000000" pitchFamily="18" charset="-127"/>
                </a:rPr>
                <a:t>   </a:t>
              </a:r>
              <a:r>
                <a:rPr lang="en-US" altLang="ko-KR" b="1" dirty="0" smtClean="0"/>
                <a:t>AI hub</a:t>
              </a:r>
              <a:r>
                <a:rPr lang="ko-KR" altLang="en-US" b="1" dirty="0" smtClean="0"/>
                <a:t> </a:t>
              </a:r>
              <a:r>
                <a:rPr lang="ko-KR" altLang="en-US" b="1" dirty="0" err="1" smtClean="0"/>
                <a:t>데이터셋</a:t>
              </a:r>
              <a:r>
                <a:rPr lang="ko-KR" altLang="en-US" b="1" dirty="0" smtClean="0"/>
                <a:t> 사용</a:t>
              </a:r>
              <a:r>
                <a:rPr lang="en-US" altLang="ko-KR" b="1" dirty="0" smtClean="0"/>
                <a:t> (9</a:t>
              </a:r>
              <a:r>
                <a:rPr lang="ko-KR" altLang="en-US" b="1" dirty="0" smtClean="0"/>
                <a:t>가지 카테고리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xmlns="" id="{FC2EB779-E817-4707-BEDE-8488464FC7B2}"/>
                </a:ext>
              </a:extLst>
            </p:cNvPr>
            <p:cNvSpPr/>
            <p:nvPr/>
          </p:nvSpPr>
          <p:spPr>
            <a:xfrm rot="5400000">
              <a:off x="2076476" y="6005896"/>
              <a:ext cx="147796" cy="11163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5968" y="3648111"/>
            <a:ext cx="8976811" cy="2986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1548" y="404565"/>
            <a:ext cx="1578981" cy="36356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5968" y="544301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j-lt"/>
              </a:rPr>
              <a:t>모델 개발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79671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부위 판별 모델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225658"/>
            <a:ext cx="8965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모델 </a:t>
            </a:r>
            <a:r>
              <a:rPr lang="en-US" altLang="ko-KR" dirty="0" smtClean="0"/>
              <a:t>: YOLO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선정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빠른 속도로 객체 감지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객체 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겹침 객체 처리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YOLO </a:t>
            </a:r>
            <a:r>
              <a:rPr lang="ko-KR" altLang="en-US" dirty="0" smtClean="0"/>
              <a:t>모델 원리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IOU (Intersect over Union), NMS(Non-maximum suppression)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1" name="그림 20" descr="그림 2: 합집합의 교차점을 계산하는 것은 경계 상자 사이의 중첩 영역을 합집합 영역으로 나누는 것만큼 간단합니다(이 그림에 대한 영감을 준 훌륭한 Pittsburg HW4 과제에 감사드립니다)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0060" y="2979984"/>
            <a:ext cx="4678680" cy="364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 descr="그림 3: 다양한 바운딩 박스에 대한 Union에 대한 Intersection을 계산하는 예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7447" y="2979984"/>
            <a:ext cx="4915734" cy="19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251003" y="5317002"/>
            <a:ext cx="68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</a:rPr>
              <a:t>IOU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525052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부위 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판별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모델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225658"/>
            <a:ext cx="8965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모델 </a:t>
            </a:r>
            <a:r>
              <a:rPr lang="en-US" altLang="ko-KR" dirty="0" smtClean="0"/>
              <a:t>: YOLO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선정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빠른 속도로 객체 감지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객체 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겹침 객체 처리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YOLO </a:t>
            </a:r>
            <a:r>
              <a:rPr lang="ko-KR" altLang="en-US" dirty="0" smtClean="0"/>
              <a:t>모델 원리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IOU (Intersect over Union), NMS(Non-maximum suppression) </a:t>
            </a:r>
            <a:r>
              <a:rPr lang="ko-KR" altLang="en-US" dirty="0" smtClean="0"/>
              <a:t>원리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13" name="그림 12" descr="Non-maximum Suppression (NMS). A Technique to remove duplicates and… | by  Sambasivarao. K | Towards Data Scienc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7275" y="3139510"/>
            <a:ext cx="5731510" cy="26396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348719" y="6029135"/>
            <a:ext cx="81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</a:rPr>
              <a:t>NMS</a:t>
            </a:r>
            <a:endParaRPr lang="ko-KR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722701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인삼 </a:t>
            </a:r>
            <a:r>
              <a:rPr lang="ko-KR" altLang="en-US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년근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판독 및 식별 모델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225658"/>
            <a:ext cx="8965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모델 </a:t>
            </a:r>
            <a:r>
              <a:rPr lang="en-US" altLang="ko-KR" dirty="0" smtClean="0"/>
              <a:t>: VGG16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선정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깊은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전이 학습 용이성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사전 훈련된 가중치</a:t>
            </a:r>
            <a:r>
              <a:rPr lang="en-US" altLang="ko-KR" dirty="0"/>
              <a:t> </a:t>
            </a:r>
            <a:r>
              <a:rPr lang="ko-KR" altLang="en-US" dirty="0" smtClean="0"/>
              <a:t>등등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VGG16 </a:t>
            </a:r>
            <a:r>
              <a:rPr lang="ko-KR" altLang="en-US" dirty="0" smtClean="0"/>
              <a:t>모델 원리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Convolutional Layers, Activation Functions(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), Pooling Layers, Fully Connected Layers, Output Layers</a:t>
            </a:r>
            <a:endParaRPr lang="ko-KR" altLang="en-US" dirty="0"/>
          </a:p>
        </p:txBody>
      </p:sp>
      <p:pic>
        <p:nvPicPr>
          <p:cNvPr id="2050" name="Picture 2" descr="VGG16 논문 리뷰 — Very Deep Convolutional Networks for Large-Scale Image  Recognition | by 강준영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3872" y="3190628"/>
            <a:ext cx="5678311" cy="265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0521" y="6055203"/>
            <a:ext cx="108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VGG16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7019513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최종 결과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354761"/>
            <a:ext cx="8965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모델 </a:t>
            </a:r>
            <a:r>
              <a:rPr lang="en-US" altLang="ko-KR" dirty="0" smtClean="0"/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부위 판별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모델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  <a:p>
            <a:r>
              <a:rPr lang="en-US" altLang="ko-KR" dirty="0" err="1" smtClean="0"/>
              <a:t>Box_loss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 손실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Obj_loss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 존재 손실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19284" y="146755"/>
            <a:ext cx="5005423" cy="6564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9343"/>
          <a:stretch/>
        </p:blipFill>
        <p:spPr>
          <a:xfrm>
            <a:off x="2135846" y="3011436"/>
            <a:ext cx="4108945" cy="33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982069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13506" y="878900"/>
            <a:ext cx="677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모델 </a:t>
            </a:r>
            <a:r>
              <a:rPr lang="en-US" altLang="ko-KR" dirty="0" smtClean="0"/>
              <a:t>: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인삼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년근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판독 및 등급 식별 모델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1184988" y="785356"/>
            <a:ext cx="1840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결과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3506" y="1508631"/>
            <a:ext cx="750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APP </a:t>
            </a:r>
            <a:r>
              <a:rPr lang="ko-KR" altLang="en-US" b="1" dirty="0" smtClean="0"/>
              <a:t>사용 기술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20572" y="1894115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 : </a:t>
            </a:r>
            <a:r>
              <a:rPr lang="en-US" altLang="ko-KR" dirty="0" err="1" smtClean="0"/>
              <a:t>vscode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사용언어 </a:t>
            </a:r>
            <a:r>
              <a:rPr lang="en-US" altLang="ko-KR" dirty="0" smtClean="0"/>
              <a:t>: Python,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FrameWork</a:t>
            </a:r>
            <a:r>
              <a:rPr lang="ko-KR" altLang="en-US" dirty="0" smtClean="0"/>
              <a:t> </a:t>
            </a:r>
            <a:r>
              <a:rPr lang="en-US" altLang="ko-KR" dirty="0" smtClean="0"/>
              <a:t>: Flask, React</a:t>
            </a:r>
          </a:p>
        </p:txBody>
      </p:sp>
      <p:pic>
        <p:nvPicPr>
          <p:cNvPr id="5" name="KakaoTalk_20230810_11154857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491077" y="2979984"/>
            <a:ext cx="6754020" cy="35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0573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1184988" y="785356"/>
            <a:ext cx="1840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4357" y="1826824"/>
            <a:ext cx="7066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딥러닝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 모델에 훈련시킨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라벨링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데이터셋을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 신뢰할 수 있는가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?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인삼의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등급을 판독할 때 하나의 인삼만 찍어야 하는가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기술성에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 차별화 된 점이 있는가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? 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이후 개발 방향에서 설명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사업성이 있는가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? 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이후 개발 방향에서 설명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999716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CA031E-D613-469F-9221-54081AEAA44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7532E-613F-428A-8801-A4DEDAE1994E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B98F0F-A22C-462E-90DB-51D572123DC0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30A723-50D5-4B00-8178-D3B7EEDA6848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F939F-C6CC-4D97-AEE8-FECDD1186989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442982" y="850671"/>
            <a:ext cx="268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61CBFB75-89C8-4BE7-AD06-486B82584445}"/>
              </a:ext>
            </a:extLst>
          </p:cNvPr>
          <p:cNvSpPr/>
          <p:nvPr/>
        </p:nvSpPr>
        <p:spPr>
          <a:xfrm>
            <a:off x="11420679" y="261257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161457" y="167951"/>
            <a:ext cx="567301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주제 선정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문제점 제시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2.</a:t>
            </a:r>
            <a:r>
              <a:rPr lang="ko-KR" altLang="en-US" b="1" dirty="0" smtClean="0"/>
              <a:t> 서비스 홍보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판매자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 소비자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모델 개발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VGG 16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 Yolov8</a:t>
            </a:r>
          </a:p>
          <a:p>
            <a:pPr>
              <a:buFontTx/>
              <a:buChar char="-"/>
            </a:pPr>
            <a:endParaRPr lang="en-US" altLang="ko-KR" dirty="0" smtClean="0"/>
          </a:p>
          <a:p>
            <a:r>
              <a:rPr lang="en-US" altLang="ko-KR" b="1" dirty="0" smtClean="0"/>
              <a:t>4.</a:t>
            </a:r>
            <a:r>
              <a:rPr lang="ko-KR" altLang="en-US" b="1" dirty="0" smtClean="0"/>
              <a:t> 최종 결과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5.</a:t>
            </a:r>
            <a:r>
              <a:rPr lang="ko-KR" altLang="en-US" b="1" dirty="0" smtClean="0"/>
              <a:t> 문제점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dirty="0" smtClean="0"/>
              <a:t> 신뢰성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모델 개선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차별화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사업성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향후 개발 계획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기대효과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255518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문제점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(1,2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번 해결 방안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)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354761"/>
            <a:ext cx="896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모델에 훈련시킨 </a:t>
            </a:r>
            <a:r>
              <a:rPr lang="ko-KR" altLang="en-US" dirty="0" err="1" smtClean="0"/>
              <a:t>라벨링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신뢰할 수 있는가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3654" y="1966403"/>
            <a:ext cx="716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비지도 학습을 활용하여 사람의 개입을 최소화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클러스터의 개수를 지정하여 군집화 한다</a:t>
            </a:r>
            <a:r>
              <a:rPr lang="en-US" altLang="ko-KR" dirty="0" smtClean="0"/>
              <a:t>. (k-means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3" name="그림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060" y="2979984"/>
            <a:ext cx="5197001" cy="3761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5768" y="3983694"/>
            <a:ext cx="4318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예상 </a:t>
            </a:r>
            <a:r>
              <a:rPr lang="ko-KR" altLang="en-US" dirty="0" err="1" smtClean="0"/>
              <a:t>군집화의</a:t>
            </a:r>
            <a:r>
              <a:rPr lang="ko-KR" altLang="en-US" dirty="0" smtClean="0"/>
              <a:t> 결과에 전문가의 도움을 받아 </a:t>
            </a:r>
            <a:r>
              <a:rPr lang="ko-KR" altLang="en-US" dirty="0" err="1" smtClean="0"/>
              <a:t>클러스터링</a:t>
            </a:r>
            <a:r>
              <a:rPr lang="ko-KR" altLang="en-US" dirty="0" smtClean="0"/>
              <a:t> 결과를 해석한다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smtClean="0"/>
              <a:t>각 </a:t>
            </a:r>
            <a:r>
              <a:rPr lang="ko-KR" altLang="ko-KR" dirty="0"/>
              <a:t>클러스터에 대한 인삼의 등급 및 </a:t>
            </a:r>
            <a:r>
              <a:rPr lang="ko-KR" altLang="ko-KR" dirty="0" err="1" smtClean="0"/>
              <a:t>년산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9406137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문제점 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(1,2</a:t>
            </a:r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번 해결 방안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옛날사진관1" panose="02020600000000000000" pitchFamily="18" charset="-127"/>
              </a:rPr>
              <a:t>)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10060" y="1354761"/>
            <a:ext cx="896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인삼의 등급을 판독할 때 하나의 인삼만 찍어야 하는가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10059" y="1966403"/>
            <a:ext cx="8728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YOLO </a:t>
            </a:r>
            <a:r>
              <a:rPr lang="ko-KR" altLang="en-US" dirty="0" smtClean="0"/>
              <a:t>모델을 활용하여 각 객체를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인삼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판별한다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앞서 개발한 부위 판별 모델 활용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 판별 이미지에 있는 인삼의 객체를 하나씩 이미지 형식으로 저장한다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저장된 이미지를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인삼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년근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 판독 및 등급 식별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모델을 사용하여 결과값을 예측한다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옛날사진관1" panose="02020600000000000000" pitchFamily="18" charset="-127"/>
              </a:rPr>
              <a:t>.</a:t>
            </a:r>
            <a:endParaRPr lang="ko-KR" altLang="en-US" dirty="0"/>
          </a:p>
        </p:txBody>
      </p:sp>
      <p:pic>
        <p:nvPicPr>
          <p:cNvPr id="6146" name="Picture 2" descr="post-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4331" y="3963039"/>
            <a:ext cx="3919713" cy="26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93030" y="4901756"/>
            <a:ext cx="208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2">
                    <a:lumMod val="75000"/>
                  </a:schemeClr>
                </a:solidFill>
              </a:rPr>
              <a:t>다중 객체 예시</a:t>
            </a:r>
            <a:endParaRPr lang="ko-KR" altLang="en-US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082597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1184988" y="785356"/>
            <a:ext cx="1840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</a:t>
            </a:r>
            <a: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7644" y="2390458"/>
            <a:ext cx="588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첫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 거래소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두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품질 관리 인증 도장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세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원산지 판단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결론 및 기대효과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a typeface="a옛날사진관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97164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이후 개발 방향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10060" y="1401930"/>
            <a:ext cx="872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첫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 거래소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856087" y="2056654"/>
            <a:ext cx="87263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서비스는 </a:t>
            </a:r>
            <a:r>
              <a:rPr lang="ko-KR" altLang="en-US" dirty="0" err="1"/>
              <a:t>판매자와</a:t>
            </a:r>
            <a:r>
              <a:rPr lang="ko-KR" altLang="en-US" dirty="0"/>
              <a:t> </a:t>
            </a:r>
            <a:r>
              <a:rPr lang="ko-KR" altLang="en-US" dirty="0" smtClean="0"/>
              <a:t>소비자들이 </a:t>
            </a:r>
            <a:r>
              <a:rPr lang="ko-KR" altLang="en-US" dirty="0"/>
              <a:t>인삼 거래를 원활하게 이루어낼 수 있도록 도움을 주는 방향으로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판매자는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ko-KR" dirty="0"/>
              <a:t>모델을 활용하여 인삼의 등급과 </a:t>
            </a:r>
            <a:r>
              <a:rPr lang="ko-KR" altLang="ko-KR" dirty="0" err="1"/>
              <a:t>년산을</a:t>
            </a:r>
            <a:r>
              <a:rPr lang="ko-KR" altLang="ko-KR" dirty="0"/>
              <a:t> 판별하여 소비자에게 </a:t>
            </a:r>
            <a:r>
              <a:rPr lang="ko-KR" altLang="ko-KR" dirty="0" smtClean="0"/>
              <a:t>제공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AI</a:t>
            </a:r>
            <a:r>
              <a:rPr lang="ko-KR" altLang="en-US" dirty="0" smtClean="0"/>
              <a:t>가 인삼에 대한 정보를 제공함으로써 </a:t>
            </a:r>
            <a:r>
              <a:rPr lang="ko-KR" altLang="ko-KR" dirty="0" err="1" smtClean="0"/>
              <a:t>판매자와</a:t>
            </a:r>
            <a:r>
              <a:rPr lang="ko-KR" altLang="ko-KR" dirty="0" smtClean="0"/>
              <a:t> </a:t>
            </a:r>
            <a:r>
              <a:rPr lang="ko-KR" altLang="ko-KR" dirty="0"/>
              <a:t>소비자 간에 신뢰를 형성하고 안정적인 거래를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중간 거래소는 메인 서비스로 이용자들에게 어떠한 비용을 받지 않으며 이 점을 활용하여 많은 고객들을 유치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88188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이후 개발 방향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10060" y="1401930"/>
            <a:ext cx="872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</a:t>
            </a:r>
            <a:r>
              <a:rPr lang="ko-KR" altLang="en-US" dirty="0" smtClean="0"/>
              <a:t>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품질 관리 인증 도장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856087" y="2056654"/>
            <a:ext cx="87263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서비스는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인삼의 품질을 판단하는 모델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판매자는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ko-KR" dirty="0"/>
              <a:t>모델을 활용하여 </a:t>
            </a:r>
            <a:r>
              <a:rPr lang="ko-KR" altLang="ko-KR" dirty="0" smtClean="0"/>
              <a:t>인삼</a:t>
            </a:r>
            <a:r>
              <a:rPr lang="en-US" altLang="ko-KR" dirty="0" smtClean="0"/>
              <a:t> </a:t>
            </a:r>
            <a:r>
              <a:rPr lang="ko-KR" altLang="en-US" dirty="0" smtClean="0"/>
              <a:t>품질 인증 도장을 받음으로써 소비자에게 추가적인 신뢰를 제공</a:t>
            </a: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품질 관리 인증 도장은 중관 거래소의 추가적인 서비스로 유료 서비스 형태로 제공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0998" y="4087979"/>
            <a:ext cx="4938244" cy="2516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7089" y="4180521"/>
            <a:ext cx="4158988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883882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0DC420C-4BEC-4914-A68F-E7D853CF6DCB}"/>
              </a:ext>
            </a:extLst>
          </p:cNvPr>
          <p:cNvSpPr/>
          <p:nvPr/>
        </p:nvSpPr>
        <p:spPr>
          <a:xfrm>
            <a:off x="0" y="0"/>
            <a:ext cx="19613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280ABD7-B322-49B8-BDEF-A887489D16CC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107C5-CCAF-475D-A361-081694DCC5AB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AF78A4C-21F7-4238-B981-AAB10B8B6F7B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8C6645-E789-4548-9905-7994491235F2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F1E3A0-69C6-4A9C-8854-CE18C3605327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3043256-AF57-4949-BF78-04DD0C9D296E}"/>
              </a:ext>
            </a:extLst>
          </p:cNvPr>
          <p:cNvSpPr txBox="1"/>
          <p:nvPr/>
        </p:nvSpPr>
        <p:spPr>
          <a:xfrm>
            <a:off x="2210060" y="404565"/>
            <a:ext cx="811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이후 개발 방향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0E272B10-D2E2-42E2-8E03-703A16207640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10060" y="1401930"/>
            <a:ext cx="872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세 번째 개발 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원산지 판단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856087" y="2056654"/>
            <a:ext cx="8726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서비스는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인삼의 원산지를 판단하는 서비스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유료 서비스 제공</a:t>
            </a:r>
            <a:r>
              <a:rPr lang="en-US" altLang="ko-KR" dirty="0" smtClean="0"/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원산지에 대한 판단은 매우 복잡하고 어려운 기술로 앞서 개발한 서비스가 성공적으로 마무리 되었을 때 제공하고자 하는 서비스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2077" y="3542375"/>
            <a:ext cx="9932976" cy="979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0060" y="4679031"/>
            <a:ext cx="8326012" cy="905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0060" y="5942894"/>
            <a:ext cx="8345816" cy="4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198414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D33C5FC-8855-4D28-8235-7EAFFB1C7783}"/>
              </a:ext>
            </a:extLst>
          </p:cNvPr>
          <p:cNvGrpSpPr/>
          <p:nvPr/>
        </p:nvGrpSpPr>
        <p:grpSpPr>
          <a:xfrm>
            <a:off x="2212556" y="1677927"/>
            <a:ext cx="9512084" cy="4524910"/>
            <a:chOff x="3607954" y="2154525"/>
            <a:chExt cx="7643140" cy="18327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6675EF8-33D2-4BAD-9EA1-48D9AEE0DFDC}"/>
                </a:ext>
              </a:extLst>
            </p:cNvPr>
            <p:cNvSpPr txBox="1"/>
            <p:nvPr/>
          </p:nvSpPr>
          <p:spPr>
            <a:xfrm>
              <a:off x="3626615" y="2157940"/>
              <a:ext cx="7624479" cy="1829340"/>
            </a:xfrm>
            <a:prstGeom prst="rect">
              <a:avLst/>
            </a:prstGeom>
            <a:noFill/>
            <a:ln w="57150" cap="rnd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en-US" altLang="ko-KR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  <a:p>
              <a:endParaRPr lang="ko-KR" altLang="en-US" dirty="0">
                <a:latin typeface="a옛날사진관1" panose="02020600000000000000" pitchFamily="18" charset="-127"/>
                <a:ea typeface="a옛날사진관1" panose="02020600000000000000" pitchFamily="18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892C76AA-2359-4583-A61F-2D77C86112F0}"/>
                </a:ext>
              </a:extLst>
            </p:cNvPr>
            <p:cNvCxnSpPr>
              <a:cxnSpLocks/>
            </p:cNvCxnSpPr>
            <p:nvPr/>
          </p:nvCxnSpPr>
          <p:spPr>
            <a:xfrm>
              <a:off x="3607954" y="2154525"/>
              <a:ext cx="2936631" cy="12725"/>
            </a:xfrm>
            <a:prstGeom prst="line">
              <a:avLst/>
            </a:prstGeom>
            <a:ln w="76200" cap="flat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heck image pngì ëí ì´ë¯¸ì§ ê²ìê²°ê³¼">
            <a:extLst>
              <a:ext uri="{FF2B5EF4-FFF2-40B4-BE49-F238E27FC236}">
                <a16:creationId xmlns:a16="http://schemas.microsoft.com/office/drawing/2014/main" xmlns="" id="{D2680C92-D277-4557-A251-D791CECA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104" y="5261506"/>
            <a:ext cx="446314" cy="4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heck image pngì ëí ì´ë¯¸ì§ ê²ìê²°ê³¼">
            <a:extLst>
              <a:ext uri="{FF2B5EF4-FFF2-40B4-BE49-F238E27FC236}">
                <a16:creationId xmlns:a16="http://schemas.microsoft.com/office/drawing/2014/main" xmlns="" id="{EF1C0F7F-3213-4F93-A8BD-009F959D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104" y="2096029"/>
            <a:ext cx="446314" cy="4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heck image pngì ëí ì´ë¯¸ì§ ê²ìê²°ê³¼">
            <a:extLst>
              <a:ext uri="{FF2B5EF4-FFF2-40B4-BE49-F238E27FC236}">
                <a16:creationId xmlns:a16="http://schemas.microsoft.com/office/drawing/2014/main" xmlns="" id="{A9428B5C-23AD-4FCB-A583-0A796DF9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104" y="3151188"/>
            <a:ext cx="446314" cy="4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509F15-43F5-49F2-847D-7526D570ABAF}"/>
              </a:ext>
            </a:extLst>
          </p:cNvPr>
          <p:cNvSpPr txBox="1"/>
          <p:nvPr/>
        </p:nvSpPr>
        <p:spPr>
          <a:xfrm>
            <a:off x="3457187" y="2132706"/>
            <a:ext cx="6948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AI </a:t>
            </a:r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기술을 활용하여 시장에서 차별화된 서비스를 제공하여 사용자들의 만족도를 향상시킨다</a:t>
            </a:r>
            <a:r>
              <a:rPr lang="en-US" altLang="ko-KR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76FC08B-031F-45AD-89A8-D3594E6E67C9}"/>
              </a:ext>
            </a:extLst>
          </p:cNvPr>
          <p:cNvSpPr txBox="1"/>
          <p:nvPr/>
        </p:nvSpPr>
        <p:spPr>
          <a:xfrm>
            <a:off x="3457187" y="3192618"/>
            <a:ext cx="804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원산지 판단을 통하여 국내뿐만 아니라 국제 사용자들의 관심을 끌어 전세계적으로 사업 확장이 기대된다</a:t>
            </a:r>
            <a:r>
              <a:rPr lang="en-US" altLang="ko-KR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E285E87-779E-4177-B080-532EF41C8431}"/>
              </a:ext>
            </a:extLst>
          </p:cNvPr>
          <p:cNvSpPr txBox="1"/>
          <p:nvPr/>
        </p:nvSpPr>
        <p:spPr>
          <a:xfrm>
            <a:off x="3457187" y="4252530"/>
            <a:ext cx="843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해당 웹 서비스 사용자들은 </a:t>
            </a:r>
            <a:r>
              <a:rPr lang="ko-KR" altLang="en-US" dirty="0" err="1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판매자와</a:t>
            </a:r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 소비자의 신뢰감을 형성하여 </a:t>
            </a:r>
            <a:r>
              <a:rPr lang="ko-KR" altLang="en-US" dirty="0" err="1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인삼시장의</a:t>
            </a:r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 문제점을 해결한다</a:t>
            </a:r>
            <a:r>
              <a:rPr lang="en-US" altLang="ko-KR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7EB8453-543C-43E0-B869-663CD4473C25}"/>
              </a:ext>
            </a:extLst>
          </p:cNvPr>
          <p:cNvSpPr/>
          <p:nvPr/>
        </p:nvSpPr>
        <p:spPr>
          <a:xfrm>
            <a:off x="0" y="0"/>
            <a:ext cx="1457095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798DE1F-D41C-4863-9BC3-9F97C1D1FBF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27779D8-C5A9-49EF-9587-A50F0C5AFC00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3BD43A-DFB1-4C40-AB71-D1F4A0F462AC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4BE4F83-FB9C-4CFB-8036-7471AF3A99BC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1A28AD9-3446-47DD-ACA7-3342785B6F7E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pic>
        <p:nvPicPr>
          <p:cNvPr id="37" name="Picture 2" descr="check image pngì ëí ì´ë¯¸ì§ ê²ìê²°ê³¼">
            <a:extLst>
              <a:ext uri="{FF2B5EF4-FFF2-40B4-BE49-F238E27FC236}">
                <a16:creationId xmlns:a16="http://schemas.microsoft.com/office/drawing/2014/main" xmlns="" id="{A0EB3041-52EC-4DFD-8F37-BA5E629E0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104" y="4206347"/>
            <a:ext cx="446314" cy="4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F1AEB0-6EEA-47F8-9784-DDBC174883D1}"/>
              </a:ext>
            </a:extLst>
          </p:cNvPr>
          <p:cNvSpPr txBox="1"/>
          <p:nvPr/>
        </p:nvSpPr>
        <p:spPr>
          <a:xfrm>
            <a:off x="3457187" y="5312443"/>
            <a:ext cx="8042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현재는 서비스가 한정되어 있지만 추후에 서비스를 확장해 사용 범위를 늘릴 수 있다</a:t>
            </a:r>
            <a:r>
              <a:rPr lang="en-US" altLang="ko-KR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. </a:t>
            </a:r>
            <a:endParaRPr lang="ko-KR" altLang="en-US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8A29533-7D2E-4D5C-AC40-9CA609A5772B}"/>
              </a:ext>
            </a:extLst>
          </p:cNvPr>
          <p:cNvSpPr txBox="1"/>
          <p:nvPr/>
        </p:nvSpPr>
        <p:spPr>
          <a:xfrm>
            <a:off x="2114434" y="434925"/>
            <a:ext cx="43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결론 및 기대효과</a:t>
            </a:r>
            <a:endParaRPr lang="en-US" altLang="ko-KR" sz="36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DA3DE984-EB24-40A4-AE40-2A01BAEACD33}"/>
              </a:ext>
            </a:extLst>
          </p:cNvPr>
          <p:cNvCxnSpPr>
            <a:cxnSpLocks/>
          </p:cNvCxnSpPr>
          <p:nvPr/>
        </p:nvCxnSpPr>
        <p:spPr>
          <a:xfrm>
            <a:off x="2212556" y="355647"/>
            <a:ext cx="4065696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CC00DE03-CACC-4794-A5CD-2EB77A7CB7C6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858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CA031E-D613-469F-9221-54081AEAA44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7532E-613F-428A-8801-A4DEDAE1994E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B98F0F-A22C-462E-90DB-51D572123DC0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30A723-50D5-4B00-8178-D3B7EEDA6848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F939F-C6CC-4D97-AEE8-FECDD1186989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442982" y="850671"/>
            <a:ext cx="26852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 </a:t>
            </a:r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</a:t>
            </a:r>
            <a: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714DC25-ECC9-4107-AA07-1DAE22B33B25}"/>
              </a:ext>
            </a:extLst>
          </p:cNvPr>
          <p:cNvSpPr txBox="1"/>
          <p:nvPr/>
        </p:nvSpPr>
        <p:spPr>
          <a:xfrm>
            <a:off x="821094" y="3200400"/>
            <a:ext cx="1670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세계적 인삼 시장 동향 </a:t>
            </a:r>
            <a:endParaRPr lang="ko-KR" altLang="en-US" sz="2000" b="1" dirty="0">
              <a:solidFill>
                <a:schemeClr val="bg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61CBFB75-89C8-4BE7-AD06-486B82584445}"/>
              </a:ext>
            </a:extLst>
          </p:cNvPr>
          <p:cNvSpPr/>
          <p:nvPr/>
        </p:nvSpPr>
        <p:spPr>
          <a:xfrm>
            <a:off x="11420679" y="261257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83297BBF-1E81-44D9-9C75-96066477C94F}"/>
              </a:ext>
            </a:extLst>
          </p:cNvPr>
          <p:cNvGrpSpPr/>
          <p:nvPr/>
        </p:nvGrpSpPr>
        <p:grpSpPr>
          <a:xfrm flipH="1" flipV="1">
            <a:off x="3458696" y="338369"/>
            <a:ext cx="590198" cy="461667"/>
            <a:chOff x="9606926" y="2125002"/>
            <a:chExt cx="1127232" cy="73693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52C1E68F-E002-47F0-9E13-7867CB006E4E}"/>
                </a:ext>
              </a:extLst>
            </p:cNvPr>
            <p:cNvGrpSpPr/>
            <p:nvPr/>
          </p:nvGrpSpPr>
          <p:grpSpPr>
            <a:xfrm>
              <a:off x="9606926" y="2125002"/>
              <a:ext cx="684737" cy="736855"/>
              <a:chOff x="9606926" y="2125002"/>
              <a:chExt cx="684737" cy="73685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6F6FF209-3EDA-4865-8218-25BFB0AA0438}"/>
                  </a:ext>
                </a:extLst>
              </p:cNvPr>
              <p:cNvSpPr/>
              <p:nvPr/>
            </p:nvSpPr>
            <p:spPr>
              <a:xfrm>
                <a:off x="9907738" y="2136727"/>
                <a:ext cx="383925" cy="40904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막힌 원호 52">
                <a:extLst>
                  <a:ext uri="{FF2B5EF4-FFF2-40B4-BE49-F238E27FC236}">
                    <a16:creationId xmlns:a16="http://schemas.microsoft.com/office/drawing/2014/main" xmlns="" id="{9DF5DD95-8EC3-4B52-97EB-C9E99419551D}"/>
                  </a:ext>
                </a:extLst>
              </p:cNvPr>
              <p:cNvSpPr/>
              <p:nvPr/>
            </p:nvSpPr>
            <p:spPr>
              <a:xfrm rot="8562132">
                <a:off x="9606926" y="2125002"/>
                <a:ext cx="653616" cy="736855"/>
              </a:xfrm>
              <a:prstGeom prst="blockArc">
                <a:avLst>
                  <a:gd name="adj1" fmla="val 13287897"/>
                  <a:gd name="adj2" fmla="val 18112539"/>
                  <a:gd name="adj3" fmla="val 20676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FD303C5F-31E5-4148-A277-9AE8B4C91868}"/>
                </a:ext>
              </a:extLst>
            </p:cNvPr>
            <p:cNvGrpSpPr/>
            <p:nvPr/>
          </p:nvGrpSpPr>
          <p:grpSpPr>
            <a:xfrm>
              <a:off x="10051877" y="2125081"/>
              <a:ext cx="682281" cy="736855"/>
              <a:chOff x="9609382" y="2125002"/>
              <a:chExt cx="682281" cy="73685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BC0C6181-BDAA-4C35-B2D6-8BAE9A13D482}"/>
                  </a:ext>
                </a:extLst>
              </p:cNvPr>
              <p:cNvSpPr/>
              <p:nvPr/>
            </p:nvSpPr>
            <p:spPr>
              <a:xfrm>
                <a:off x="9907738" y="2136727"/>
                <a:ext cx="383925" cy="40904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막힌 원호 50">
                <a:extLst>
                  <a:ext uri="{FF2B5EF4-FFF2-40B4-BE49-F238E27FC236}">
                    <a16:creationId xmlns:a16="http://schemas.microsoft.com/office/drawing/2014/main" xmlns="" id="{99EF1D77-1FC0-4D8E-8BDB-1DB5ED616E63}"/>
                  </a:ext>
                </a:extLst>
              </p:cNvPr>
              <p:cNvSpPr/>
              <p:nvPr/>
            </p:nvSpPr>
            <p:spPr>
              <a:xfrm rot="8562132">
                <a:off x="9609382" y="2125002"/>
                <a:ext cx="653616" cy="736855"/>
              </a:xfrm>
              <a:prstGeom prst="blockArc">
                <a:avLst>
                  <a:gd name="adj1" fmla="val 13287897"/>
                  <a:gd name="adj2" fmla="val 18112539"/>
                  <a:gd name="adj3" fmla="val 20676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47204AB7-387C-4575-8B9E-1C34B408B8F7}"/>
              </a:ext>
            </a:extLst>
          </p:cNvPr>
          <p:cNvGrpSpPr/>
          <p:nvPr/>
        </p:nvGrpSpPr>
        <p:grpSpPr>
          <a:xfrm>
            <a:off x="11428110" y="1098402"/>
            <a:ext cx="590198" cy="461667"/>
            <a:chOff x="9606926" y="2125002"/>
            <a:chExt cx="1127232" cy="73693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2BE5EC1D-2CD8-47D2-9525-65C0B21B32A5}"/>
                </a:ext>
              </a:extLst>
            </p:cNvPr>
            <p:cNvGrpSpPr/>
            <p:nvPr/>
          </p:nvGrpSpPr>
          <p:grpSpPr>
            <a:xfrm>
              <a:off x="9606926" y="2125002"/>
              <a:ext cx="684737" cy="736855"/>
              <a:chOff x="9606926" y="2125002"/>
              <a:chExt cx="684737" cy="73685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BE58E325-69EF-4C74-9829-E2CBAB598EB0}"/>
                  </a:ext>
                </a:extLst>
              </p:cNvPr>
              <p:cNvSpPr/>
              <p:nvPr/>
            </p:nvSpPr>
            <p:spPr>
              <a:xfrm>
                <a:off x="9907738" y="2136727"/>
                <a:ext cx="383925" cy="40904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막힌 원호 59">
                <a:extLst>
                  <a:ext uri="{FF2B5EF4-FFF2-40B4-BE49-F238E27FC236}">
                    <a16:creationId xmlns:a16="http://schemas.microsoft.com/office/drawing/2014/main" xmlns="" id="{F86083FA-FEBB-4B7E-95C3-530006EC09D3}"/>
                  </a:ext>
                </a:extLst>
              </p:cNvPr>
              <p:cNvSpPr/>
              <p:nvPr/>
            </p:nvSpPr>
            <p:spPr>
              <a:xfrm rot="8562132">
                <a:off x="9606926" y="2125002"/>
                <a:ext cx="653616" cy="736855"/>
              </a:xfrm>
              <a:prstGeom prst="blockArc">
                <a:avLst>
                  <a:gd name="adj1" fmla="val 13287897"/>
                  <a:gd name="adj2" fmla="val 18112539"/>
                  <a:gd name="adj3" fmla="val 20676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22DFCBA-F6D0-444B-9E5F-5754793495CC}"/>
                </a:ext>
              </a:extLst>
            </p:cNvPr>
            <p:cNvGrpSpPr/>
            <p:nvPr/>
          </p:nvGrpSpPr>
          <p:grpSpPr>
            <a:xfrm>
              <a:off x="10051877" y="2125081"/>
              <a:ext cx="682281" cy="736855"/>
              <a:chOff x="9609382" y="2125002"/>
              <a:chExt cx="682281" cy="73685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94F6F5AB-57C7-4E42-BA71-96AC0E47208B}"/>
                  </a:ext>
                </a:extLst>
              </p:cNvPr>
              <p:cNvSpPr/>
              <p:nvPr/>
            </p:nvSpPr>
            <p:spPr>
              <a:xfrm>
                <a:off x="9907738" y="2136727"/>
                <a:ext cx="383925" cy="40904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막힌 원호 57">
                <a:extLst>
                  <a:ext uri="{FF2B5EF4-FFF2-40B4-BE49-F238E27FC236}">
                    <a16:creationId xmlns:a16="http://schemas.microsoft.com/office/drawing/2014/main" xmlns="" id="{FA2927F3-2F96-4B6A-904D-194196CB4036}"/>
                  </a:ext>
                </a:extLst>
              </p:cNvPr>
              <p:cNvSpPr/>
              <p:nvPr/>
            </p:nvSpPr>
            <p:spPr>
              <a:xfrm rot="8562132">
                <a:off x="9609382" y="2125002"/>
                <a:ext cx="653616" cy="736855"/>
              </a:xfrm>
              <a:prstGeom prst="blockArc">
                <a:avLst>
                  <a:gd name="adj1" fmla="val 13287897"/>
                  <a:gd name="adj2" fmla="val 18112539"/>
                  <a:gd name="adj3" fmla="val 20676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3094225-017C-4C02-93C4-8018C4B5A21E}"/>
              </a:ext>
            </a:extLst>
          </p:cNvPr>
          <p:cNvSpPr txBox="1"/>
          <p:nvPr/>
        </p:nvSpPr>
        <p:spPr>
          <a:xfrm>
            <a:off x="3513232" y="4437395"/>
            <a:ext cx="8327930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ea typeface="굴림" panose="020B0600000101010101" pitchFamily="50" charset="-127"/>
              </a:rPr>
              <a:t>전세계적으로 인삼 시장은 매우 큰 성장 잠재력을 가지고 있습니다</a:t>
            </a:r>
            <a:r>
              <a:rPr lang="en-US" altLang="ko-KR" sz="1500" dirty="0" smtClean="0">
                <a:ea typeface="굴림" panose="020B0600000101010101" pitchFamily="50" charset="-127"/>
              </a:rPr>
              <a:t>. </a:t>
            </a:r>
            <a:r>
              <a:rPr lang="ko-KR" altLang="en-US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건강을 중시하는 소비자들의 관심이 높아지고 있으며</a:t>
            </a:r>
            <a:r>
              <a:rPr lang="en-US" altLang="ko-KR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건강기능 식품 등의 </a:t>
            </a:r>
            <a:r>
              <a:rPr lang="ko-KR" altLang="en-US" sz="1500" b="1" i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성장이</a:t>
            </a:r>
            <a:r>
              <a:rPr lang="ko-KR" altLang="en-US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 계속되고 있습니다</a:t>
            </a:r>
            <a:r>
              <a:rPr lang="en-US" altLang="ko-KR" sz="1500" dirty="0" smtClean="0">
                <a:ea typeface="굴림" panose="020B0600000101010101" pitchFamily="50" charset="-127"/>
              </a:rPr>
              <a:t>. </a:t>
            </a:r>
            <a:r>
              <a:rPr lang="ko-KR" altLang="en-US" sz="1500" dirty="0" smtClean="0">
                <a:ea typeface="굴림" panose="020B0600000101010101" pitchFamily="50" charset="-127"/>
              </a:rPr>
              <a:t>이에 따라 인삼의 품질과 정확한 식별이 더욱 중요해지고 있습니다</a:t>
            </a:r>
            <a:r>
              <a:rPr lang="en-US" altLang="ko-KR" sz="1500" dirty="0" smtClean="0">
                <a:ea typeface="굴림" panose="020B0600000101010101" pitchFamily="50" charset="-127"/>
              </a:rPr>
              <a:t>. AI</a:t>
            </a:r>
            <a:r>
              <a:rPr lang="ko-KR" altLang="en-US" sz="1500" dirty="0" smtClean="0">
                <a:ea typeface="굴림" panose="020B0600000101010101" pitchFamily="50" charset="-127"/>
              </a:rPr>
              <a:t>기반 이미지 분석 기술을 활용하여 인삼의 품질을 정확하게 판단하는 것은 시장에서 경쟁 우위를 차지할 수 습니다</a:t>
            </a:r>
            <a:r>
              <a:rPr lang="en-US" altLang="ko-KR" sz="1500" dirty="0" smtClean="0">
                <a:ea typeface="굴림" panose="020B0600000101010101" pitchFamily="50" charset="-127"/>
              </a:rPr>
              <a:t>. </a:t>
            </a:r>
            <a:r>
              <a:rPr lang="ko-KR" altLang="en-US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또한 대한 민국이 인삼 시장에서 </a:t>
            </a:r>
            <a:r>
              <a:rPr lang="en-US" altLang="ko-KR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1</a:t>
            </a:r>
            <a:r>
              <a:rPr lang="ko-KR" altLang="en-US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위를 차지하는 만큼 국제 시장에서의 사업 확장이 가능합니다</a:t>
            </a:r>
            <a:r>
              <a:rPr lang="en-US" altLang="ko-KR" sz="15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. </a:t>
            </a:r>
            <a:r>
              <a:rPr lang="ko-KR" altLang="en-US" sz="1500" dirty="0" smtClean="0">
                <a:ea typeface="굴림" panose="020B0600000101010101" pitchFamily="50" charset="-127"/>
              </a:rPr>
              <a:t>대한민국 인삼시장에 대한 신뢰성과 경쟁력을 바탕으로 전세계적으로 소비자들의 관심을 이끌어 낼 수 있습니다</a:t>
            </a:r>
            <a:r>
              <a:rPr lang="en-US" altLang="ko-KR" sz="1500" dirty="0" smtClean="0">
                <a:ea typeface="굴림" panose="020B0600000101010101" pitchFamily="50" charset="-127"/>
              </a:rPr>
              <a:t>..</a:t>
            </a:r>
            <a:endParaRPr lang="en-US" altLang="ko-KR" sz="1500" dirty="0">
              <a:ea typeface="굴림" panose="020B0600000101010101" pitchFamily="50" charset="-127"/>
            </a:endParaRPr>
          </a:p>
        </p:txBody>
      </p: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xmlns="" id="{CE20C772-33E8-4236-ACF5-B7BD007A77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4301022"/>
              </p:ext>
            </p:extLst>
          </p:nvPr>
        </p:nvGraphicFramePr>
        <p:xfrm>
          <a:off x="3806358" y="1623294"/>
          <a:ext cx="3576947" cy="2278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4349" y="1395607"/>
            <a:ext cx="40862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81750" y="2587301"/>
            <a:ext cx="58102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0341" y="398591"/>
            <a:ext cx="44672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48175" y="3848100"/>
            <a:ext cx="7743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65832" y="1859416"/>
            <a:ext cx="62960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67030" y="690467"/>
            <a:ext cx="2976562" cy="117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5518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D93D99AD-5FF8-4D39-AD9E-8C261BAA2429}"/>
              </a:ext>
            </a:extLst>
          </p:cNvPr>
          <p:cNvSpPr/>
          <p:nvPr/>
        </p:nvSpPr>
        <p:spPr>
          <a:xfrm>
            <a:off x="0" y="0"/>
            <a:ext cx="324705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CA031E-D613-469F-9221-54081AEAA44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7532E-613F-428A-8801-A4DEDAE1994E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B98F0F-A22C-462E-90DB-51D572123DC0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30A723-50D5-4B00-8178-D3B7EEDA6848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F939F-C6CC-4D97-AEE8-FECDD1186989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B6A03C8-DBF0-4C53-90A3-9F28E946B09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442982" y="850671"/>
            <a:ext cx="26852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 </a:t>
            </a:r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</a:t>
            </a:r>
            <a:r>
              <a:rPr lang="en-US" altLang="ko-KR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1859" y="2448995"/>
            <a:ext cx="7947349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3394" y="4083018"/>
            <a:ext cx="7928494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8851" y="512017"/>
            <a:ext cx="832232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714DC25-ECC9-4107-AA07-1DAE22B33B25}"/>
              </a:ext>
            </a:extLst>
          </p:cNvPr>
          <p:cNvSpPr txBox="1"/>
          <p:nvPr/>
        </p:nvSpPr>
        <p:spPr>
          <a:xfrm>
            <a:off x="905069" y="3405674"/>
            <a:ext cx="167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a뉴굴림1" panose="02020600000000000000" pitchFamily="18" charset="-127"/>
                <a:ea typeface="a뉴굴림1" panose="02020600000000000000" pitchFamily="18" charset="-127"/>
              </a:rPr>
              <a:t>문제점 파악</a:t>
            </a:r>
            <a:endParaRPr lang="ko-KR" altLang="en-US" sz="2000" b="1" dirty="0">
              <a:solidFill>
                <a:schemeClr val="bg1"/>
              </a:solidFill>
              <a:latin typeface="a뉴굴림1" panose="02020600000000000000" pitchFamily="18" charset="-127"/>
              <a:ea typeface="a뉴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742430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D93D99AD-5FF8-4D39-AD9E-8C261BAA2429}"/>
              </a:ext>
            </a:extLst>
          </p:cNvPr>
          <p:cNvSpPr/>
          <p:nvPr/>
        </p:nvSpPr>
        <p:spPr>
          <a:xfrm>
            <a:off x="1" y="0"/>
            <a:ext cx="1399592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CA031E-D613-469F-9221-54081AEAA44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7532E-613F-428A-8801-A4DEDAE1994E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B98F0F-A22C-462E-90DB-51D572123DC0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30A723-50D5-4B00-8178-D3B7EEDA6848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F939F-C6CC-4D97-AEE8-FECDD1186989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B6A03C8-DBF0-4C53-90A3-9F28E946B09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3255" y="615820"/>
            <a:ext cx="7787659" cy="406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5968" y="4727509"/>
            <a:ext cx="865812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369974" y="6449886"/>
            <a:ext cx="706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ko-KR" altLang="en-US" sz="900" dirty="0" err="1" smtClean="0"/>
              <a:t>문한필</a:t>
            </a:r>
            <a:r>
              <a:rPr lang="en-US" altLang="ko-KR" sz="900" dirty="0" smtClean="0"/>
              <a:t>(2022),  “</a:t>
            </a:r>
            <a:r>
              <a:rPr lang="ko-KR" altLang="en-US" sz="900" dirty="0" smtClean="0"/>
              <a:t>건강식품과 인삼</a:t>
            </a:r>
            <a:r>
              <a:rPr lang="en-US" altLang="ko-KR" sz="900" dirty="0" smtClean="0"/>
              <a:t>·</a:t>
            </a:r>
            <a:r>
              <a:rPr lang="ko-KR" altLang="en-US" sz="900" dirty="0" smtClean="0"/>
              <a:t>홍삼제품의 소비의향 및 소비행위 요인 분석</a:t>
            </a:r>
            <a:r>
              <a:rPr lang="en-US" altLang="ko-KR" sz="900" dirty="0" smtClean="0"/>
              <a:t>”,  </a:t>
            </a:r>
            <a:endParaRPr lang="ko-KR" altLang="en-US" sz="9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1721302" y="351801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1473890" y="459071"/>
            <a:ext cx="3312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시장 변화 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742430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2029213" y="342470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4525B00-BFAF-479D-AB12-51E3BE31CF81}"/>
              </a:ext>
            </a:extLst>
          </p:cNvPr>
          <p:cNvSpPr/>
          <p:nvPr/>
        </p:nvSpPr>
        <p:spPr>
          <a:xfrm>
            <a:off x="0" y="0"/>
            <a:ext cx="1457095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1931091" y="421748"/>
            <a:ext cx="268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2083491" y="574148"/>
            <a:ext cx="268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5495" y="457199"/>
            <a:ext cx="5141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유통 과정 문제점 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2594" y="1514670"/>
            <a:ext cx="95345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8681" y="4084864"/>
            <a:ext cx="9934701" cy="182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164701" y="5999584"/>
            <a:ext cx="8929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김창길</a:t>
            </a:r>
            <a:r>
              <a:rPr lang="en-US" altLang="ko-KR" sz="900" dirty="0" smtClean="0"/>
              <a:t>(2019), “</a:t>
            </a:r>
            <a:r>
              <a:rPr lang="ko-KR" altLang="en-US" sz="900" dirty="0" smtClean="0"/>
              <a:t>인삼산업 환경 변화와 정책과제</a:t>
            </a:r>
            <a:r>
              <a:rPr lang="en-US" altLang="ko-KR" sz="900" dirty="0" smtClean="0"/>
              <a:t>”, </a:t>
            </a:r>
            <a:r>
              <a:rPr lang="ko-KR" altLang="en-US" sz="900" dirty="0" smtClean="0"/>
              <a:t>제</a:t>
            </a:r>
            <a:r>
              <a:rPr lang="en-US" altLang="ko-KR" sz="900" dirty="0" smtClean="0"/>
              <a:t>6-0007</a:t>
            </a:r>
            <a:r>
              <a:rPr lang="ko-KR" altLang="en-US" sz="900" dirty="0" smtClean="0"/>
              <a:t>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D93D99AD-5FF8-4D39-AD9E-8C261BAA2429}"/>
              </a:ext>
            </a:extLst>
          </p:cNvPr>
          <p:cNvSpPr/>
          <p:nvPr/>
        </p:nvSpPr>
        <p:spPr>
          <a:xfrm>
            <a:off x="1" y="0"/>
            <a:ext cx="1399592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CA031E-D613-469F-9221-54081AEAA446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E7532E-613F-428A-8801-A4DEDAE1994E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B98F0F-A22C-462E-90DB-51D572123DC0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30A723-50D5-4B00-8178-D3B7EEDA6848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F939F-C6CC-4D97-AEE8-FECDD1186989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B6A03C8-DBF0-4C53-90A3-9F28E946B09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1721302" y="351801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1473890" y="459071"/>
            <a:ext cx="7838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소비자 구매 패턴</a:t>
            </a:r>
            <a:r>
              <a:rPr lang="en-US" altLang="ko-KR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 </a:t>
            </a:r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변화 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105" y="1735493"/>
            <a:ext cx="4696895" cy="4422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468658" y="2358083"/>
          <a:ext cx="4880266" cy="2896108"/>
        </p:xfrm>
        <a:graphic>
          <a:graphicData uri="http://schemas.openxmlformats.org/drawingml/2006/table">
            <a:tbl>
              <a:tblPr/>
              <a:tblGrid>
                <a:gridCol w="277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0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7719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575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7701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7701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241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(10)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수 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(10)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0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3398">
                <a:tc rowSpan="3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생산자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(100)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(80)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한양신명조"/>
                        </a:rPr>
                        <a:t>직매장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한양신명조"/>
                        </a:rPr>
                        <a:t>(80)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(70)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소비자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(90)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2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󰀺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155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(20)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대리점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(20)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한양신명조"/>
                        </a:rPr>
                        <a:t>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한양신명조"/>
                        </a:rPr>
                        <a:t>소매상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한양신명조"/>
                        </a:rPr>
                        <a:t>(20)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한양신명조"/>
                        </a:rPr>
                        <a:t>(20)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15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47462" y="5533052"/>
            <a:ext cx="2733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bonghwa.go.kr</a:t>
            </a:r>
            <a:endParaRPr lang="ko-KR" altLang="en-US" sz="900" dirty="0"/>
          </a:p>
        </p:txBody>
      </p:sp>
      <p:sp>
        <p:nvSpPr>
          <p:cNvPr id="22" name="오른쪽 화살표 21"/>
          <p:cNvSpPr/>
          <p:nvPr/>
        </p:nvSpPr>
        <p:spPr>
          <a:xfrm>
            <a:off x="6746033" y="3461657"/>
            <a:ext cx="541175" cy="63448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666930" y="2071396"/>
            <a:ext cx="64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과거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60293" y="1206759"/>
            <a:ext cx="64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현재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742430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1931090" y="421748"/>
            <a:ext cx="3312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a옛날사진관1" panose="02020600000000000000" pitchFamily="18" charset="-127"/>
                <a:ea typeface="a옛날사진관1" panose="02020600000000000000" pitchFamily="18" charset="-127"/>
              </a:rPr>
              <a:t>피해 사례 </a:t>
            </a:r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CCFA0FE-B682-4BD5-BBD7-755C0B1C0DDD}"/>
              </a:ext>
            </a:extLst>
          </p:cNvPr>
          <p:cNvCxnSpPr>
            <a:cxnSpLocks/>
          </p:cNvCxnSpPr>
          <p:nvPr/>
        </p:nvCxnSpPr>
        <p:spPr>
          <a:xfrm>
            <a:off x="2029213" y="342470"/>
            <a:ext cx="215021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4525B00-BFAF-479D-AB12-51E3BE31CF81}"/>
              </a:ext>
            </a:extLst>
          </p:cNvPr>
          <p:cNvSpPr/>
          <p:nvPr/>
        </p:nvSpPr>
        <p:spPr>
          <a:xfrm>
            <a:off x="0" y="0"/>
            <a:ext cx="1457095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2744" y="1609447"/>
            <a:ext cx="5731510" cy="1623695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3853" y="485801"/>
            <a:ext cx="5773796" cy="1548273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7346" y="3073703"/>
            <a:ext cx="5731510" cy="1382395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2447" y="1512572"/>
            <a:ext cx="4895585" cy="130527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3518" y="2768147"/>
            <a:ext cx="5708482" cy="1990466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0695" y="4575278"/>
            <a:ext cx="5605844" cy="1844183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16585" y="4714576"/>
            <a:ext cx="461074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7F997D5-7496-46F2-8F90-62293E786CBA}"/>
              </a:ext>
            </a:extLst>
          </p:cNvPr>
          <p:cNvSpPr/>
          <p:nvPr/>
        </p:nvSpPr>
        <p:spPr>
          <a:xfrm>
            <a:off x="0" y="0"/>
            <a:ext cx="324755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649D50-A5E3-46E0-95BE-84974CE6FD47}"/>
              </a:ext>
            </a:extLst>
          </p:cNvPr>
          <p:cNvSpPr txBox="1"/>
          <p:nvPr/>
        </p:nvSpPr>
        <p:spPr>
          <a:xfrm rot="16200000">
            <a:off x="3655" y="6252273"/>
            <a:ext cx="686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632E6-88A5-492C-AD57-7B3B92549093}"/>
              </a:ext>
            </a:extLst>
          </p:cNvPr>
          <p:cNvSpPr txBox="1"/>
          <p:nvPr/>
        </p:nvSpPr>
        <p:spPr>
          <a:xfrm rot="16200000">
            <a:off x="-345864" y="4940228"/>
            <a:ext cx="1385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9003D17-CE2D-4E26-B82F-C0F93DDB8E15}"/>
              </a:ext>
            </a:extLst>
          </p:cNvPr>
          <p:cNvSpPr txBox="1"/>
          <p:nvPr/>
        </p:nvSpPr>
        <p:spPr>
          <a:xfrm rot="16200000">
            <a:off x="-221911" y="3402619"/>
            <a:ext cx="1137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FUNC/TECH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D5A14D1-AFBF-4FCA-B056-5B98F9C75C47}"/>
              </a:ext>
            </a:extLst>
          </p:cNvPr>
          <p:cNvSpPr txBox="1"/>
          <p:nvPr/>
        </p:nvSpPr>
        <p:spPr>
          <a:xfrm rot="16200000">
            <a:off x="-295913" y="612905"/>
            <a:ext cx="1285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>
                    <a:lumMod val="6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DA7DE8B-9893-40AC-BBB2-1B46C953B3AF}"/>
              </a:ext>
            </a:extLst>
          </p:cNvPr>
          <p:cNvSpPr txBox="1"/>
          <p:nvPr/>
        </p:nvSpPr>
        <p:spPr>
          <a:xfrm rot="16200000">
            <a:off x="-166112" y="2044763"/>
            <a:ext cx="10260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A6A6A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PLANNING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8F3DC5ED-6EA2-4CD6-B248-3F194C0E8F6D}"/>
              </a:ext>
            </a:extLst>
          </p:cNvPr>
          <p:cNvSpPr/>
          <p:nvPr/>
        </p:nvSpPr>
        <p:spPr>
          <a:xfrm>
            <a:off x="11430010" y="185493"/>
            <a:ext cx="472135" cy="457473"/>
          </a:xfrm>
          <a:prstGeom prst="ellips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1931091" y="421748"/>
            <a:ext cx="268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9016E3-2A0A-478D-B923-A28D219E9C7D}"/>
              </a:ext>
            </a:extLst>
          </p:cNvPr>
          <p:cNvSpPr txBox="1"/>
          <p:nvPr/>
        </p:nvSpPr>
        <p:spPr>
          <a:xfrm>
            <a:off x="2083491" y="574148"/>
            <a:ext cx="268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400" b="1" dirty="0">
              <a:latin typeface="a옛날사진관1" panose="02020600000000000000" pitchFamily="18" charset="-127"/>
              <a:ea typeface="a옛날사진관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69F4ECA-02C1-4124-B850-E304046AF14E}"/>
              </a:ext>
            </a:extLst>
          </p:cNvPr>
          <p:cNvSpPr txBox="1"/>
          <p:nvPr/>
        </p:nvSpPr>
        <p:spPr>
          <a:xfrm>
            <a:off x="1184988" y="785356"/>
            <a:ext cx="1840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홍보</a:t>
            </a:r>
            <a:endParaRPr lang="en-US" altLang="ko-KR" sz="4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8858" y="2146040"/>
            <a:ext cx="7744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판매자가 해당 서비스를 사용할 수 밖에 없는 자료를 제시 해야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기존에 있던 유사 서비스의 단점을 보완한 서비스를 제공한다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해당 서비스는 당장에 수익화는 현실적으로 불가능하다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유입시키는 것이 우선 과제이다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고객 확보가 된다면 계획한 수익모델을 실현시킬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835043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1129</Words>
  <Application>Microsoft Office PowerPoint</Application>
  <PresentationFormat>사용자 지정</PresentationFormat>
  <Paragraphs>316</Paragraphs>
  <Slides>26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HA SEONG JIN</cp:lastModifiedBy>
  <cp:revision>213</cp:revision>
  <dcterms:created xsi:type="dcterms:W3CDTF">2019-06-27T12:15:27Z</dcterms:created>
  <dcterms:modified xsi:type="dcterms:W3CDTF">2023-08-10T02:23:02Z</dcterms:modified>
</cp:coreProperties>
</file>